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1"/>
  </p:notesMasterIdLst>
  <p:sldIdLst>
    <p:sldId id="256" r:id="rId2"/>
    <p:sldId id="257" r:id="rId3"/>
    <p:sldId id="286" r:id="rId4"/>
    <p:sldId id="265" r:id="rId5"/>
    <p:sldId id="266" r:id="rId6"/>
    <p:sldId id="270" r:id="rId7"/>
    <p:sldId id="275" r:id="rId8"/>
    <p:sldId id="280" r:id="rId9"/>
    <p:sldId id="281"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0" d="100"/>
          <a:sy n="70" d="100"/>
        </p:scale>
        <p:origin x="53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D4A9E6-3C4C-4BE2-A8A1-6615E1DE1773}" type="datetimeFigureOut">
              <a:rPr lang="en-US" smtClean="0"/>
              <a:t>3/6/2017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66AE17-1641-4C1A-9333-A073F497BE4A}" type="slidenum">
              <a:rPr lang="en-US" smtClean="0"/>
              <a:t>‹#›</a:t>
            </a:fld>
            <a:endParaRPr lang="en-US"/>
          </a:p>
        </p:txBody>
      </p:sp>
    </p:spTree>
    <p:extLst>
      <p:ext uri="{BB962C8B-B14F-4D97-AF65-F5344CB8AC3E}">
        <p14:creationId xmlns:p14="http://schemas.microsoft.com/office/powerpoint/2010/main" val="2120466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r"/>
            <a:fld id="{3B1E2661-B490-4D07-99C6-D81524387F06}" type="slidenum">
              <a:rPr lang="en-US" altLang="en-US" sz="1200">
                <a:latin typeface="Times" panose="02020603050405020304" pitchFamily="18" charset="0"/>
              </a:rPr>
              <a:pPr algn="r"/>
              <a:t>8</a:t>
            </a:fld>
            <a:endParaRPr lang="en-US" altLang="en-US" sz="1200">
              <a:latin typeface="Times" panose="02020603050405020304" pitchFamily="18" charset="0"/>
            </a:endParaRPr>
          </a:p>
        </p:txBody>
      </p:sp>
      <p:sp>
        <p:nvSpPr>
          <p:cNvPr id="55299" name="Rectangle 2"/>
          <p:cNvSpPr>
            <a:spLocks noGrp="1" noRot="1" noChangeAspect="1" noChangeArrowheads="1" noTextEdit="1"/>
          </p:cNvSpPr>
          <p:nvPr>
            <p:ph type="sldImg"/>
          </p:nvPr>
        </p:nvSpPr>
        <p:spPr>
          <a:solidFill>
            <a:srgbClr val="FFFFFF"/>
          </a:solidFill>
          <a:ln/>
        </p:spPr>
      </p:sp>
      <p:sp>
        <p:nvSpPr>
          <p:cNvPr id="55300" name="Rectangle 3"/>
          <p:cNvSpPr>
            <a:spLocks noGrp="1" noChangeArrowheads="1"/>
          </p:cNvSpPr>
          <p:nvPr>
            <p:ph type="body" idx="1"/>
          </p:nvPr>
        </p:nvSpPr>
        <p:spPr>
          <a:xfrm>
            <a:off x="914400" y="4343400"/>
            <a:ext cx="5029200" cy="41148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en-US" altLang="en-US" smtClean="0"/>
          </a:p>
        </p:txBody>
      </p:sp>
    </p:spTree>
    <p:extLst>
      <p:ext uri="{BB962C8B-B14F-4D97-AF65-F5344CB8AC3E}">
        <p14:creationId xmlns:p14="http://schemas.microsoft.com/office/powerpoint/2010/main" val="35295363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3/6/2017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3/6/2017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3/6/2017</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3/6/2017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Nonspecific External and Internal Defenses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9422615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graphics8.nytimes.com/images/2007/08/01/health/adam/8912.jpg"/>
          <p:cNvPicPr>
            <a:picLocks noChangeAspect="1" noChangeArrowheads="1"/>
          </p:cNvPicPr>
          <p:nvPr/>
        </p:nvPicPr>
        <p:blipFill rotWithShape="1">
          <a:blip r:embed="rId2">
            <a:extLst>
              <a:ext uri="{28A0092B-C50C-407E-A947-70E740481C1C}">
                <a14:useLocalDpi xmlns:a14="http://schemas.microsoft.com/office/drawing/2010/main" val="0"/>
              </a:ext>
            </a:extLst>
          </a:blip>
          <a:srcRect t="5716" b="14426"/>
          <a:stretch/>
        </p:blipFill>
        <p:spPr bwMode="auto">
          <a:xfrm>
            <a:off x="1282641" y="2592561"/>
            <a:ext cx="6676502" cy="4265439"/>
          </a:xfrm>
          <a:prstGeom prst="rect">
            <a:avLst/>
          </a:prstGeom>
          <a:noFill/>
          <a:extLst>
            <a:ext uri="{909E8E84-426E-40DD-AFC4-6F175D3DCCD1}">
              <a14:hiddenFill xmlns:a14="http://schemas.microsoft.com/office/drawing/2010/main">
                <a:solidFill>
                  <a:srgbClr val="FFFFFF"/>
                </a:solidFill>
              </a14:hiddenFill>
            </a:ext>
          </a:extLst>
        </p:spPr>
      </p:pic>
      <p:sp>
        <p:nvSpPr>
          <p:cNvPr id="27650" name="Rectangle 9"/>
          <p:cNvSpPr>
            <a:spLocks noGrp="1" noChangeArrowheads="1"/>
          </p:cNvSpPr>
          <p:nvPr>
            <p:ph type="title"/>
          </p:nvPr>
        </p:nvSpPr>
        <p:spPr>
          <a:xfrm>
            <a:off x="175058" y="0"/>
            <a:ext cx="8596668" cy="1320800"/>
          </a:xfrm>
        </p:spPr>
        <p:txBody>
          <a:bodyPr/>
          <a:lstStyle/>
          <a:p>
            <a:r>
              <a:rPr lang="en-US" altLang="en-US" dirty="0" smtClean="0"/>
              <a:t>Nonspecific External Defenses </a:t>
            </a:r>
          </a:p>
        </p:txBody>
      </p:sp>
      <p:sp>
        <p:nvSpPr>
          <p:cNvPr id="27651" name="Rectangle 10"/>
          <p:cNvSpPr>
            <a:spLocks noGrp="1" noChangeArrowheads="1"/>
          </p:cNvSpPr>
          <p:nvPr>
            <p:ph type="body" idx="1"/>
          </p:nvPr>
        </p:nvSpPr>
        <p:spPr>
          <a:xfrm>
            <a:off x="175058" y="631066"/>
            <a:ext cx="9485310" cy="5307266"/>
          </a:xfrm>
        </p:spPr>
        <p:txBody>
          <a:bodyPr/>
          <a:lstStyle/>
          <a:p>
            <a:r>
              <a:rPr lang="en-US" altLang="en-US" dirty="0" smtClean="0"/>
              <a:t>The skin and mucous membranes form nonspecific external barriers to invasion </a:t>
            </a:r>
          </a:p>
          <a:p>
            <a:pPr lvl="1"/>
            <a:r>
              <a:rPr lang="en-US" altLang="en-US" dirty="0" smtClean="0"/>
              <a:t>In our bodies, the first line of defense consists of the surfaces with direct exposure to the environment </a:t>
            </a:r>
          </a:p>
          <a:p>
            <a:pPr lvl="2"/>
            <a:r>
              <a:rPr lang="en-US" altLang="en-US" dirty="0" smtClean="0"/>
              <a:t>The skin </a:t>
            </a:r>
          </a:p>
          <a:p>
            <a:pPr lvl="3"/>
            <a:r>
              <a:rPr lang="en-US" altLang="en-US" dirty="0"/>
              <a:t>The outer surface of the skin consists of dry, dead cells filled with tough proteins that do not allow the microbes to obtain the water and nutrients they need to survive </a:t>
            </a:r>
            <a:endParaRPr lang="en-US" altLang="en-US" dirty="0" smtClean="0"/>
          </a:p>
          <a:p>
            <a:pPr lvl="3"/>
            <a:r>
              <a:rPr lang="en-US" altLang="en-US" dirty="0"/>
              <a:t>The secretions from sweat and sebaceous glands contain natural antibiotics, such as lactic acid, that inhibit the growth of many bacteria and fungi </a:t>
            </a:r>
          </a:p>
        </p:txBody>
      </p:sp>
    </p:spTree>
    <p:extLst>
      <p:ext uri="{BB962C8B-B14F-4D97-AF65-F5344CB8AC3E}">
        <p14:creationId xmlns:p14="http://schemas.microsoft.com/office/powerpoint/2010/main" val="1610298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9"/>
          <p:cNvSpPr>
            <a:spLocks noGrp="1" noChangeArrowheads="1"/>
          </p:cNvSpPr>
          <p:nvPr>
            <p:ph type="title"/>
          </p:nvPr>
        </p:nvSpPr>
        <p:spPr>
          <a:xfrm>
            <a:off x="175058" y="0"/>
            <a:ext cx="8596668" cy="1320800"/>
          </a:xfrm>
        </p:spPr>
        <p:txBody>
          <a:bodyPr/>
          <a:lstStyle/>
          <a:p>
            <a:r>
              <a:rPr lang="en-US" altLang="en-US" dirty="0" smtClean="0"/>
              <a:t>Nonspecific External Defenses </a:t>
            </a:r>
          </a:p>
        </p:txBody>
      </p:sp>
      <p:sp>
        <p:nvSpPr>
          <p:cNvPr id="27651" name="Rectangle 10"/>
          <p:cNvSpPr>
            <a:spLocks noGrp="1" noChangeArrowheads="1"/>
          </p:cNvSpPr>
          <p:nvPr>
            <p:ph type="body" idx="1"/>
          </p:nvPr>
        </p:nvSpPr>
        <p:spPr>
          <a:xfrm>
            <a:off x="175058" y="631066"/>
            <a:ext cx="9485310" cy="5307266"/>
          </a:xfrm>
        </p:spPr>
        <p:txBody>
          <a:bodyPr/>
          <a:lstStyle/>
          <a:p>
            <a:r>
              <a:rPr lang="en-US" altLang="en-US" dirty="0" smtClean="0"/>
              <a:t>The skin and mucous membranes form nonspecific external barriers to invasion </a:t>
            </a:r>
          </a:p>
          <a:p>
            <a:pPr lvl="1"/>
            <a:r>
              <a:rPr lang="en-US" altLang="en-US" dirty="0" smtClean="0"/>
              <a:t>In our bodies, the first line of defense consists of the surfaces with direct exposure to the environment </a:t>
            </a:r>
          </a:p>
          <a:p>
            <a:pPr lvl="2"/>
            <a:r>
              <a:rPr lang="en-US" altLang="en-US" dirty="0" smtClean="0"/>
              <a:t>The mucous membranes of the digestive, respiratory, and urogenital tracts </a:t>
            </a:r>
          </a:p>
          <a:p>
            <a:pPr lvl="3"/>
            <a:r>
              <a:rPr lang="en-US" altLang="en-US" dirty="0"/>
              <a:t>secrete mucus, which traps microbes that enter the nose or </a:t>
            </a:r>
            <a:r>
              <a:rPr lang="en-US" altLang="en-US" dirty="0" smtClean="0"/>
              <a:t>mouth</a:t>
            </a:r>
          </a:p>
          <a:p>
            <a:pPr lvl="3"/>
            <a:r>
              <a:rPr lang="en-US" altLang="en-US" dirty="0"/>
              <a:t>Mucus contains proteins, including </a:t>
            </a:r>
            <a:r>
              <a:rPr lang="en-US" altLang="en-US" i="1" dirty="0" err="1"/>
              <a:t>lysozome</a:t>
            </a:r>
            <a:r>
              <a:rPr lang="en-US" altLang="en-US" dirty="0"/>
              <a:t>, which kills bacteria by digesting their cell walls, and </a:t>
            </a:r>
            <a:r>
              <a:rPr lang="en-US" altLang="en-US" i="1" dirty="0" err="1"/>
              <a:t>defensin</a:t>
            </a:r>
            <a:r>
              <a:rPr lang="en-US" altLang="en-US" dirty="0"/>
              <a:t>, which makes holes in bacterial plasma membranes</a:t>
            </a:r>
          </a:p>
          <a:p>
            <a:pPr lvl="3"/>
            <a:r>
              <a:rPr lang="en-US" altLang="en-US" dirty="0"/>
              <a:t>cilia on the membranes sweep up the mucus, microbes and all, until it is either coughed or sneezed out of the body </a:t>
            </a:r>
            <a:r>
              <a:rPr lang="en-US" altLang="en-US" dirty="0" smtClean="0"/>
              <a:t>or is </a:t>
            </a:r>
            <a:r>
              <a:rPr lang="en-US" altLang="en-US" dirty="0"/>
              <a:t>swallowed</a:t>
            </a:r>
            <a:endParaRPr lang="en-US" altLang="en-US" dirty="0" smtClean="0"/>
          </a:p>
        </p:txBody>
      </p:sp>
      <p:pic>
        <p:nvPicPr>
          <p:cNvPr id="5" name="Picture 2" descr="36_02Figure-U"/>
          <p:cNvPicPr>
            <a:picLocks noChangeAspect="1" noChangeArrowheads="1"/>
          </p:cNvPicPr>
          <p:nvPr/>
        </p:nvPicPr>
        <p:blipFill>
          <a:blip r:embed="rId2">
            <a:extLst>
              <a:ext uri="{28A0092B-C50C-407E-A947-70E740481C1C}">
                <a14:useLocalDpi xmlns:a14="http://schemas.microsoft.com/office/drawing/2010/main" val="0"/>
              </a:ext>
            </a:extLst>
          </a:blip>
          <a:srcRect b="2483"/>
          <a:stretch>
            <a:fillRect/>
          </a:stretch>
        </p:blipFill>
        <p:spPr bwMode="auto">
          <a:xfrm>
            <a:off x="3593206" y="3080393"/>
            <a:ext cx="3721994" cy="3623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31"/>
          <p:cNvSpPr txBox="1">
            <a:spLocks noChangeArrowheads="1"/>
          </p:cNvSpPr>
          <p:nvPr/>
        </p:nvSpPr>
        <p:spPr bwMode="auto">
          <a:xfrm>
            <a:off x="5569689" y="5704880"/>
            <a:ext cx="1256113" cy="233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r>
              <a:rPr lang="en-US" altLang="en-US" sz="1050" b="1" dirty="0"/>
              <a:t>Bacteria trapped</a:t>
            </a:r>
            <a:br>
              <a:rPr lang="en-US" altLang="en-US" sz="1050" b="1" dirty="0"/>
            </a:br>
            <a:r>
              <a:rPr lang="en-US" altLang="en-US" sz="1050" b="1" dirty="0"/>
              <a:t>by mucus</a:t>
            </a:r>
          </a:p>
        </p:txBody>
      </p:sp>
    </p:spTree>
    <p:extLst>
      <p:ext uri="{BB962C8B-B14F-4D97-AF65-F5344CB8AC3E}">
        <p14:creationId xmlns:p14="http://schemas.microsoft.com/office/powerpoint/2010/main" val="29555012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9"/>
          <p:cNvSpPr>
            <a:spLocks noGrp="1" noChangeArrowheads="1"/>
          </p:cNvSpPr>
          <p:nvPr>
            <p:ph type="title"/>
          </p:nvPr>
        </p:nvSpPr>
        <p:spPr>
          <a:xfrm>
            <a:off x="128790" y="90152"/>
            <a:ext cx="6671256" cy="837127"/>
          </a:xfrm>
        </p:spPr>
        <p:txBody>
          <a:bodyPr/>
          <a:lstStyle/>
          <a:p>
            <a:r>
              <a:rPr lang="en-US" altLang="en-US" dirty="0" smtClean="0"/>
              <a:t>Nonspecific External Defenses</a:t>
            </a:r>
          </a:p>
        </p:txBody>
      </p:sp>
      <p:sp>
        <p:nvSpPr>
          <p:cNvPr id="36867" name="Rectangle 10"/>
          <p:cNvSpPr>
            <a:spLocks noGrp="1" noChangeArrowheads="1"/>
          </p:cNvSpPr>
          <p:nvPr>
            <p:ph type="body" idx="1"/>
          </p:nvPr>
        </p:nvSpPr>
        <p:spPr>
          <a:xfrm>
            <a:off x="265210" y="821186"/>
            <a:ext cx="8596668" cy="3880773"/>
          </a:xfrm>
        </p:spPr>
        <p:txBody>
          <a:bodyPr/>
          <a:lstStyle/>
          <a:p>
            <a:r>
              <a:rPr lang="en-US" altLang="en-US" dirty="0" smtClean="0"/>
              <a:t>The skin and mucous membranes form nonspecific external barriers to invasion </a:t>
            </a:r>
            <a:endParaRPr lang="en-US" altLang="en-US" i="1" dirty="0"/>
          </a:p>
          <a:p>
            <a:pPr lvl="1"/>
            <a:r>
              <a:rPr lang="en-US" altLang="en-US" dirty="0" smtClean="0"/>
              <a:t>Mucus, antibacterial proteins, and ciliary action defend the mucous membranes against microbes </a:t>
            </a:r>
          </a:p>
          <a:p>
            <a:pPr lvl="2"/>
            <a:r>
              <a:rPr lang="en-US" altLang="en-US" dirty="0" smtClean="0"/>
              <a:t>The slight acidity of urine inhibits bacterial growth</a:t>
            </a:r>
          </a:p>
          <a:p>
            <a:pPr lvl="2"/>
            <a:r>
              <a:rPr lang="en-US" altLang="en-US" dirty="0" smtClean="0"/>
              <a:t>In females, acidic secretions and mucus help protect the vagina</a:t>
            </a:r>
          </a:p>
          <a:p>
            <a:pPr lvl="2"/>
            <a:r>
              <a:rPr lang="en-US" altLang="en-US" dirty="0" smtClean="0"/>
              <a:t>Fluids released by the body, including tears, urine, diarrhea, and vomit, help expel invaders</a:t>
            </a:r>
          </a:p>
        </p:txBody>
      </p:sp>
    </p:spTree>
    <p:extLst>
      <p:ext uri="{BB962C8B-B14F-4D97-AF65-F5344CB8AC3E}">
        <p14:creationId xmlns:p14="http://schemas.microsoft.com/office/powerpoint/2010/main" val="26210562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9"/>
          <p:cNvSpPr>
            <a:spLocks noGrp="1" noChangeArrowheads="1"/>
          </p:cNvSpPr>
          <p:nvPr>
            <p:ph type="title"/>
          </p:nvPr>
        </p:nvSpPr>
        <p:spPr>
          <a:xfrm>
            <a:off x="149300" y="107324"/>
            <a:ext cx="8596668" cy="1320800"/>
          </a:xfrm>
        </p:spPr>
        <p:txBody>
          <a:bodyPr/>
          <a:lstStyle/>
          <a:p>
            <a:r>
              <a:rPr lang="en-US" altLang="en-US" dirty="0" smtClean="0"/>
              <a:t>Nonspecific Internal Defenses</a:t>
            </a:r>
          </a:p>
        </p:txBody>
      </p:sp>
      <p:sp>
        <p:nvSpPr>
          <p:cNvPr id="37891" name="Rectangle 10"/>
          <p:cNvSpPr>
            <a:spLocks noGrp="1" noChangeArrowheads="1"/>
          </p:cNvSpPr>
          <p:nvPr>
            <p:ph type="body" idx="1"/>
          </p:nvPr>
        </p:nvSpPr>
        <p:spPr>
          <a:xfrm>
            <a:off x="244699" y="1017432"/>
            <a:ext cx="10199464" cy="5611970"/>
          </a:xfrm>
        </p:spPr>
        <p:txBody>
          <a:bodyPr/>
          <a:lstStyle/>
          <a:p>
            <a:pPr>
              <a:spcBef>
                <a:spcPct val="35000"/>
              </a:spcBef>
              <a:spcAft>
                <a:spcPct val="10000"/>
              </a:spcAft>
            </a:pPr>
            <a:r>
              <a:rPr lang="en-US" altLang="en-US" dirty="0" smtClean="0"/>
              <a:t>The INNATE IMMUNE response nonspecifically combats invading microbes </a:t>
            </a:r>
          </a:p>
          <a:p>
            <a:pPr lvl="1">
              <a:spcBef>
                <a:spcPct val="35000"/>
              </a:spcBef>
              <a:spcAft>
                <a:spcPct val="10000"/>
              </a:spcAft>
            </a:pPr>
            <a:r>
              <a:rPr lang="en-US" altLang="en-US" dirty="0" smtClean="0"/>
              <a:t>Despite the many defenses, many disease-causing microbes enter the body through the mucous membranes or through cuts in the skin</a:t>
            </a:r>
          </a:p>
          <a:p>
            <a:pPr lvl="1">
              <a:spcBef>
                <a:spcPct val="35000"/>
              </a:spcBef>
              <a:spcAft>
                <a:spcPct val="10000"/>
              </a:spcAft>
            </a:pPr>
            <a:r>
              <a:rPr lang="en-US" altLang="en-US" dirty="0" smtClean="0"/>
              <a:t>Pathogens that get through the external barriers encounter three types of nonspecific innate immune responses</a:t>
            </a:r>
          </a:p>
          <a:p>
            <a:pPr lvl="2">
              <a:spcBef>
                <a:spcPct val="35000"/>
              </a:spcBef>
              <a:spcAft>
                <a:spcPct val="10000"/>
              </a:spcAft>
            </a:pPr>
            <a:r>
              <a:rPr lang="en-US" altLang="en-US" dirty="0" smtClean="0"/>
              <a:t>Protection by white blood cells</a:t>
            </a:r>
          </a:p>
          <a:p>
            <a:pPr lvl="3">
              <a:spcBef>
                <a:spcPct val="35000"/>
              </a:spcBef>
              <a:spcAft>
                <a:spcPct val="10000"/>
              </a:spcAft>
            </a:pPr>
            <a:r>
              <a:rPr lang="en-US" altLang="en-US" dirty="0"/>
              <a:t>The body has a standing army of white blood cells, or </a:t>
            </a:r>
            <a:r>
              <a:rPr lang="en-US" altLang="en-US" b="1" dirty="0"/>
              <a:t>leukocytes</a:t>
            </a:r>
            <a:r>
              <a:rPr lang="en-US" altLang="en-US" dirty="0"/>
              <a:t>, many of which are specialized to attack and destroy invading cells or the body’s own cells if they have been infected by viruses</a:t>
            </a:r>
          </a:p>
          <a:p>
            <a:pPr lvl="3">
              <a:spcBef>
                <a:spcPct val="35000"/>
              </a:spcBef>
              <a:spcAft>
                <a:spcPct val="10000"/>
              </a:spcAft>
            </a:pPr>
            <a:endParaRPr lang="en-US" altLang="en-US" dirty="0" smtClean="0"/>
          </a:p>
          <a:p>
            <a:pPr lvl="2">
              <a:spcBef>
                <a:spcPct val="35000"/>
              </a:spcBef>
              <a:spcAft>
                <a:spcPct val="10000"/>
              </a:spcAft>
            </a:pPr>
            <a:r>
              <a:rPr lang="en-US" altLang="en-US" dirty="0" smtClean="0"/>
              <a:t>The inflammatory response</a:t>
            </a:r>
          </a:p>
          <a:p>
            <a:pPr lvl="3">
              <a:spcBef>
                <a:spcPct val="35000"/>
              </a:spcBef>
              <a:spcAft>
                <a:spcPct val="10000"/>
              </a:spcAft>
            </a:pPr>
            <a:r>
              <a:rPr lang="en-US" altLang="en-US" dirty="0"/>
              <a:t>A wound provokes an inflammatory response, which recruits leukocytes to the site of injury and walls off the injured area, isolating the infected tissue from the rest of the body</a:t>
            </a:r>
          </a:p>
          <a:p>
            <a:pPr lvl="3">
              <a:spcBef>
                <a:spcPct val="35000"/>
              </a:spcBef>
              <a:spcAft>
                <a:spcPct val="10000"/>
              </a:spcAft>
            </a:pPr>
            <a:endParaRPr lang="en-US" altLang="en-US" dirty="0" smtClean="0"/>
          </a:p>
          <a:p>
            <a:pPr lvl="2">
              <a:spcBef>
                <a:spcPct val="35000"/>
              </a:spcBef>
              <a:spcAft>
                <a:spcPct val="10000"/>
              </a:spcAft>
            </a:pPr>
            <a:r>
              <a:rPr lang="en-US" altLang="en-US" dirty="0" smtClean="0"/>
              <a:t>Fever</a:t>
            </a:r>
          </a:p>
          <a:p>
            <a:pPr lvl="3">
              <a:spcBef>
                <a:spcPct val="35000"/>
              </a:spcBef>
              <a:spcAft>
                <a:spcPct val="10000"/>
              </a:spcAft>
            </a:pPr>
            <a:r>
              <a:rPr lang="en-US" altLang="en-US" dirty="0"/>
              <a:t>If a population of microbes succeeds in establishing a major infection, the body may produce a fever, which slows down microbial reproduction and enhances the body’s own fighting abilities</a:t>
            </a:r>
          </a:p>
          <a:p>
            <a:pPr lvl="3">
              <a:spcBef>
                <a:spcPct val="35000"/>
              </a:spcBef>
              <a:spcAft>
                <a:spcPct val="10000"/>
              </a:spcAft>
            </a:pPr>
            <a:endParaRPr lang="en-US" altLang="en-US" dirty="0" smtClean="0"/>
          </a:p>
        </p:txBody>
      </p:sp>
    </p:spTree>
    <p:extLst>
      <p:ext uri="{BB962C8B-B14F-4D97-AF65-F5344CB8AC3E}">
        <p14:creationId xmlns:p14="http://schemas.microsoft.com/office/powerpoint/2010/main" val="19737176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9"/>
          <p:cNvSpPr>
            <a:spLocks noGrp="1" noChangeArrowheads="1"/>
          </p:cNvSpPr>
          <p:nvPr>
            <p:ph type="title"/>
          </p:nvPr>
        </p:nvSpPr>
        <p:spPr>
          <a:xfrm>
            <a:off x="180304" y="231820"/>
            <a:ext cx="7199290" cy="1030310"/>
          </a:xfrm>
        </p:spPr>
        <p:txBody>
          <a:bodyPr/>
          <a:lstStyle/>
          <a:p>
            <a:r>
              <a:rPr lang="en-US" altLang="en-US" dirty="0" smtClean="0"/>
              <a:t>Nonspecific Internal Defenses </a:t>
            </a:r>
          </a:p>
        </p:txBody>
      </p:sp>
      <p:sp>
        <p:nvSpPr>
          <p:cNvPr id="41987" name="Rectangle 10"/>
          <p:cNvSpPr>
            <a:spLocks noGrp="1" noChangeArrowheads="1"/>
          </p:cNvSpPr>
          <p:nvPr>
            <p:ph type="body" idx="1"/>
          </p:nvPr>
        </p:nvSpPr>
        <p:spPr>
          <a:xfrm>
            <a:off x="321972" y="875763"/>
            <a:ext cx="8952030" cy="2511379"/>
          </a:xfrm>
        </p:spPr>
        <p:txBody>
          <a:bodyPr/>
          <a:lstStyle/>
          <a:p>
            <a:r>
              <a:rPr lang="en-US" altLang="en-US" dirty="0" smtClean="0"/>
              <a:t>Phagocytic leukocytes and natural killer cells destroy invading microbes </a:t>
            </a:r>
          </a:p>
          <a:p>
            <a:pPr lvl="1"/>
            <a:r>
              <a:rPr lang="en-US" altLang="en-US" dirty="0" smtClean="0"/>
              <a:t>The body has several types of leukocytes, collectively known as </a:t>
            </a:r>
            <a:r>
              <a:rPr lang="en-US" altLang="en-US" b="1" dirty="0" smtClean="0"/>
              <a:t>phagocytes</a:t>
            </a:r>
            <a:r>
              <a:rPr lang="en-US" altLang="en-US" dirty="0" smtClean="0"/>
              <a:t>, which ingest foreign invaders and cellular debris by </a:t>
            </a:r>
            <a:r>
              <a:rPr lang="en-US" altLang="en-US" i="1" dirty="0" smtClean="0"/>
              <a:t>phagocytosis</a:t>
            </a:r>
            <a:r>
              <a:rPr lang="en-US" altLang="en-US" dirty="0" smtClean="0"/>
              <a:t> </a:t>
            </a:r>
          </a:p>
          <a:p>
            <a:pPr lvl="1"/>
            <a:r>
              <a:rPr lang="en-US" altLang="en-US" dirty="0" smtClean="0"/>
              <a:t>Three important types of phagocytes are </a:t>
            </a:r>
          </a:p>
          <a:p>
            <a:pPr lvl="2"/>
            <a:r>
              <a:rPr lang="en-US" altLang="en-US" b="1" dirty="0" smtClean="0"/>
              <a:t>Macrophages </a:t>
            </a:r>
          </a:p>
          <a:p>
            <a:pPr lvl="2"/>
            <a:r>
              <a:rPr lang="en-US" altLang="en-US" b="1" dirty="0" smtClean="0"/>
              <a:t>Neutrophils </a:t>
            </a:r>
          </a:p>
          <a:p>
            <a:pPr lvl="2"/>
            <a:r>
              <a:rPr lang="en-US" altLang="en-US" b="1" dirty="0" smtClean="0"/>
              <a:t>Dendritic cells </a:t>
            </a:r>
          </a:p>
        </p:txBody>
      </p:sp>
      <p:pic>
        <p:nvPicPr>
          <p:cNvPr id="4" name="Picture 2" descr="36_03Figure-U"/>
          <p:cNvPicPr>
            <a:picLocks noChangeAspect="1" noChangeArrowheads="1"/>
          </p:cNvPicPr>
          <p:nvPr/>
        </p:nvPicPr>
        <p:blipFill>
          <a:blip r:embed="rId2">
            <a:extLst>
              <a:ext uri="{28A0092B-C50C-407E-A947-70E740481C1C}">
                <a14:useLocalDpi xmlns:a14="http://schemas.microsoft.com/office/drawing/2010/main" val="0"/>
              </a:ext>
            </a:extLst>
          </a:blip>
          <a:srcRect b="4500"/>
          <a:stretch>
            <a:fillRect/>
          </a:stretch>
        </p:blipFill>
        <p:spPr bwMode="auto">
          <a:xfrm>
            <a:off x="785611" y="3332880"/>
            <a:ext cx="7831568" cy="3456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31"/>
          <p:cNvSpPr txBox="1">
            <a:spLocks noChangeArrowheads="1"/>
          </p:cNvSpPr>
          <p:nvPr/>
        </p:nvSpPr>
        <p:spPr bwMode="auto">
          <a:xfrm>
            <a:off x="6864440" y="3387142"/>
            <a:ext cx="1611072" cy="698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r>
              <a:rPr lang="en-US" altLang="en-US" sz="1400" b="1" dirty="0"/>
              <a:t>Bacteria visible</a:t>
            </a:r>
            <a:br>
              <a:rPr lang="en-US" altLang="en-US" sz="1400" b="1" dirty="0"/>
            </a:br>
            <a:r>
              <a:rPr lang="en-US" altLang="en-US" sz="1400" b="1" dirty="0"/>
              <a:t>through a hole in</a:t>
            </a:r>
            <a:br>
              <a:rPr lang="en-US" altLang="en-US" sz="1400" b="1" dirty="0"/>
            </a:br>
            <a:r>
              <a:rPr lang="en-US" altLang="en-US" sz="1400" b="1" dirty="0"/>
              <a:t>the macrophage’s</a:t>
            </a:r>
            <a:br>
              <a:rPr lang="en-US" altLang="en-US" sz="1400" b="1" dirty="0"/>
            </a:br>
            <a:r>
              <a:rPr lang="en-US" altLang="en-US" sz="1400" b="1" dirty="0"/>
              <a:t>plasma membrane</a:t>
            </a:r>
          </a:p>
        </p:txBody>
      </p:sp>
      <p:sp>
        <p:nvSpPr>
          <p:cNvPr id="6" name="Text Box 31"/>
          <p:cNvSpPr txBox="1">
            <a:spLocks noChangeArrowheads="1"/>
          </p:cNvSpPr>
          <p:nvPr/>
        </p:nvSpPr>
        <p:spPr bwMode="auto">
          <a:xfrm>
            <a:off x="1034716" y="6290546"/>
            <a:ext cx="3000375"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tabLst>
                <a:tab pos="317500" algn="l"/>
              </a:tabLst>
              <a:defRPr sz="2400">
                <a:solidFill>
                  <a:schemeClr val="tx1"/>
                </a:solidFill>
                <a:latin typeface="Arial" panose="020B0604020202020204" pitchFamily="34" charset="0"/>
                <a:cs typeface="Arial" panose="020B0604020202020204" pitchFamily="34" charset="0"/>
              </a:defRPr>
            </a:lvl1pPr>
            <a:lvl2pPr marL="37931725" indent="-37474525">
              <a:tabLst>
                <a:tab pos="317500" algn="l"/>
              </a:tabLst>
              <a:defRPr sz="2400">
                <a:solidFill>
                  <a:schemeClr val="tx1"/>
                </a:solidFill>
                <a:latin typeface="Arial" panose="020B0604020202020204" pitchFamily="34" charset="0"/>
                <a:cs typeface="Arial" panose="020B0604020202020204" pitchFamily="34" charset="0"/>
              </a:defRPr>
            </a:lvl2pPr>
            <a:lvl3pPr marL="1143000" indent="-228600">
              <a:tabLst>
                <a:tab pos="317500" algn="l"/>
              </a:tabLst>
              <a:defRPr sz="2400">
                <a:solidFill>
                  <a:schemeClr val="tx1"/>
                </a:solidFill>
                <a:latin typeface="Arial" panose="020B0604020202020204" pitchFamily="34" charset="0"/>
                <a:cs typeface="Arial" panose="020B0604020202020204" pitchFamily="34" charset="0"/>
              </a:defRPr>
            </a:lvl3pPr>
            <a:lvl4pPr marL="1600200" indent="-228600">
              <a:tabLst>
                <a:tab pos="317500" algn="l"/>
              </a:tabLst>
              <a:defRPr sz="2400">
                <a:solidFill>
                  <a:schemeClr val="tx1"/>
                </a:solidFill>
                <a:latin typeface="Arial" panose="020B0604020202020204" pitchFamily="34" charset="0"/>
                <a:cs typeface="Arial" panose="020B0604020202020204" pitchFamily="34" charset="0"/>
              </a:defRPr>
            </a:lvl4pPr>
            <a:lvl5pPr marL="2057400" indent="-228600">
              <a:tabLst>
                <a:tab pos="317500" algn="l"/>
              </a:tabLst>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317500" algn="l"/>
              </a:tabLs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317500" algn="l"/>
              </a:tabLs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317500" algn="l"/>
              </a:tabLs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317500" algn="l"/>
              </a:tabLst>
              <a:defRPr sz="2400">
                <a:solidFill>
                  <a:schemeClr val="tx1"/>
                </a:solidFill>
                <a:latin typeface="Arial" panose="020B0604020202020204" pitchFamily="34" charset="0"/>
                <a:cs typeface="Arial" panose="020B0604020202020204" pitchFamily="34" charset="0"/>
              </a:defRPr>
            </a:lvl9pPr>
          </a:lstStyle>
          <a:p>
            <a:r>
              <a:rPr lang="en-US" altLang="en-US" sz="1800" b="1" dirty="0"/>
              <a:t>	</a:t>
            </a:r>
            <a:r>
              <a:rPr lang="en-US" altLang="en-US" sz="1200" b="1" dirty="0"/>
              <a:t>A macrophage leaves a</a:t>
            </a:r>
            <a:br>
              <a:rPr lang="en-US" altLang="en-US" sz="1200" b="1" dirty="0"/>
            </a:br>
            <a:r>
              <a:rPr lang="en-US" altLang="en-US" sz="1200" b="1" dirty="0"/>
              <a:t>capillary and enters a wound</a:t>
            </a:r>
            <a:endParaRPr lang="en-US" altLang="en-US" sz="1800" b="1" dirty="0"/>
          </a:p>
        </p:txBody>
      </p:sp>
      <p:sp>
        <p:nvSpPr>
          <p:cNvPr id="7" name="Text Box 31"/>
          <p:cNvSpPr txBox="1">
            <a:spLocks noChangeArrowheads="1"/>
          </p:cNvSpPr>
          <p:nvPr/>
        </p:nvSpPr>
        <p:spPr bwMode="auto">
          <a:xfrm>
            <a:off x="4379219" y="6156097"/>
            <a:ext cx="3000375"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tabLst>
                <a:tab pos="317500" algn="l"/>
              </a:tabLst>
              <a:defRPr sz="2400">
                <a:solidFill>
                  <a:schemeClr val="tx1"/>
                </a:solidFill>
                <a:latin typeface="Arial" panose="020B0604020202020204" pitchFamily="34" charset="0"/>
                <a:cs typeface="Arial" panose="020B0604020202020204" pitchFamily="34" charset="0"/>
              </a:defRPr>
            </a:lvl1pPr>
            <a:lvl2pPr marL="37931725" indent="-37474525">
              <a:tabLst>
                <a:tab pos="317500" algn="l"/>
              </a:tabLst>
              <a:defRPr sz="2400">
                <a:solidFill>
                  <a:schemeClr val="tx1"/>
                </a:solidFill>
                <a:latin typeface="Arial" panose="020B0604020202020204" pitchFamily="34" charset="0"/>
                <a:cs typeface="Arial" panose="020B0604020202020204" pitchFamily="34" charset="0"/>
              </a:defRPr>
            </a:lvl2pPr>
            <a:lvl3pPr marL="1143000" indent="-228600">
              <a:tabLst>
                <a:tab pos="317500" algn="l"/>
              </a:tabLst>
              <a:defRPr sz="2400">
                <a:solidFill>
                  <a:schemeClr val="tx1"/>
                </a:solidFill>
                <a:latin typeface="Arial" panose="020B0604020202020204" pitchFamily="34" charset="0"/>
                <a:cs typeface="Arial" panose="020B0604020202020204" pitchFamily="34" charset="0"/>
              </a:defRPr>
            </a:lvl3pPr>
            <a:lvl4pPr marL="1600200" indent="-228600">
              <a:tabLst>
                <a:tab pos="317500" algn="l"/>
              </a:tabLst>
              <a:defRPr sz="2400">
                <a:solidFill>
                  <a:schemeClr val="tx1"/>
                </a:solidFill>
                <a:latin typeface="Arial" panose="020B0604020202020204" pitchFamily="34" charset="0"/>
                <a:cs typeface="Arial" panose="020B0604020202020204" pitchFamily="34" charset="0"/>
              </a:defRPr>
            </a:lvl4pPr>
            <a:lvl5pPr marL="2057400" indent="-228600">
              <a:tabLst>
                <a:tab pos="317500" algn="l"/>
              </a:tabLst>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317500" algn="l"/>
              </a:tabLs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317500" algn="l"/>
              </a:tabLs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317500" algn="l"/>
              </a:tabLs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317500" algn="l"/>
              </a:tabLst>
              <a:defRPr sz="2400">
                <a:solidFill>
                  <a:schemeClr val="tx1"/>
                </a:solidFill>
                <a:latin typeface="Arial" panose="020B0604020202020204" pitchFamily="34" charset="0"/>
                <a:cs typeface="Arial" panose="020B0604020202020204" pitchFamily="34" charset="0"/>
              </a:defRPr>
            </a:lvl9pPr>
          </a:lstStyle>
          <a:p>
            <a:r>
              <a:rPr lang="en-US" altLang="en-US" sz="1800" b="1" dirty="0"/>
              <a:t>	</a:t>
            </a:r>
            <a:r>
              <a:rPr lang="en-US" altLang="en-US" sz="1100" b="1" dirty="0"/>
              <a:t>A macrophage stuffed with</a:t>
            </a:r>
            <a:br>
              <a:rPr lang="en-US" altLang="en-US" sz="1100" b="1" dirty="0"/>
            </a:br>
            <a:r>
              <a:rPr lang="en-US" altLang="en-US" sz="1100" b="1" dirty="0"/>
              <a:t>bacteria that it has ingested</a:t>
            </a:r>
          </a:p>
        </p:txBody>
      </p:sp>
    </p:spTree>
    <p:extLst>
      <p:ext uri="{BB962C8B-B14F-4D97-AF65-F5344CB8AC3E}">
        <p14:creationId xmlns:p14="http://schemas.microsoft.com/office/powerpoint/2010/main" val="19531322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9"/>
          <p:cNvSpPr>
            <a:spLocks noGrp="1" noChangeArrowheads="1"/>
          </p:cNvSpPr>
          <p:nvPr>
            <p:ph type="title"/>
          </p:nvPr>
        </p:nvSpPr>
        <p:spPr/>
        <p:txBody>
          <a:bodyPr/>
          <a:lstStyle/>
          <a:p>
            <a:r>
              <a:rPr lang="en-US" altLang="en-US" dirty="0" smtClean="0"/>
              <a:t>Nonspecific Internal Defenses</a:t>
            </a:r>
          </a:p>
        </p:txBody>
      </p:sp>
      <p:sp>
        <p:nvSpPr>
          <p:cNvPr id="48131" name="Rectangle 10"/>
          <p:cNvSpPr>
            <a:spLocks noGrp="1" noChangeArrowheads="1"/>
          </p:cNvSpPr>
          <p:nvPr>
            <p:ph type="body" idx="1"/>
          </p:nvPr>
        </p:nvSpPr>
        <p:spPr/>
        <p:txBody>
          <a:bodyPr/>
          <a:lstStyle/>
          <a:p>
            <a:r>
              <a:rPr lang="en-US" altLang="en-US" dirty="0" smtClean="0"/>
              <a:t>The inflammatory response attracts phagocytes to injured or infected tissue</a:t>
            </a:r>
          </a:p>
          <a:p>
            <a:pPr lvl="1"/>
            <a:r>
              <a:rPr lang="en-US" altLang="en-US" dirty="0" smtClean="0"/>
              <a:t>The </a:t>
            </a:r>
            <a:r>
              <a:rPr lang="en-US" altLang="en-US" b="1" dirty="0" smtClean="0"/>
              <a:t>inflammatory response</a:t>
            </a:r>
            <a:r>
              <a:rPr lang="en-US" altLang="en-US" dirty="0" smtClean="0"/>
              <a:t> causes tissues to become warm, red, swollen, and painful </a:t>
            </a:r>
          </a:p>
          <a:p>
            <a:pPr lvl="1"/>
            <a:r>
              <a:rPr lang="en-US" altLang="en-US" dirty="0" smtClean="0"/>
              <a:t>The inflammatory response begins when damaged cells release chemicals that cause certain cells in the connective tissue, called </a:t>
            </a:r>
            <a:r>
              <a:rPr lang="en-US" altLang="en-US" b="1" dirty="0" smtClean="0"/>
              <a:t>mast cells</a:t>
            </a:r>
            <a:r>
              <a:rPr lang="en-US" altLang="en-US" dirty="0" smtClean="0"/>
              <a:t>, to release </a:t>
            </a:r>
            <a:r>
              <a:rPr lang="en-US" altLang="en-US" b="1" dirty="0" smtClean="0"/>
              <a:t>histamine</a:t>
            </a:r>
            <a:r>
              <a:rPr lang="en-US" altLang="en-US" dirty="0" smtClean="0"/>
              <a:t> </a:t>
            </a:r>
          </a:p>
          <a:p>
            <a:pPr lvl="1"/>
            <a:r>
              <a:rPr lang="en-US" altLang="en-US" dirty="0"/>
              <a:t>Extra blood flowing through leaky capillaries drives fluid from the blood and into the wounded area, causing redness, warmth, and swelling </a:t>
            </a:r>
          </a:p>
          <a:p>
            <a:pPr lvl="1"/>
            <a:r>
              <a:rPr lang="en-US" altLang="en-US" dirty="0"/>
              <a:t>Swelling and some of the chemicals released by the injured tissue cause pain, which usually leads to protective behaviors that reduce the likelihood of further injury</a:t>
            </a:r>
          </a:p>
          <a:p>
            <a:pPr lvl="1"/>
            <a:endParaRPr lang="en-US" altLang="en-US" dirty="0" smtClean="0"/>
          </a:p>
        </p:txBody>
      </p:sp>
    </p:spTree>
    <p:extLst>
      <p:ext uri="{BB962C8B-B14F-4D97-AF65-F5344CB8AC3E}">
        <p14:creationId xmlns:p14="http://schemas.microsoft.com/office/powerpoint/2010/main" val="13860812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36_04Figure-U"/>
          <p:cNvPicPr>
            <a:picLocks noChangeAspect="1" noChangeArrowheads="1"/>
          </p:cNvPicPr>
          <p:nvPr/>
        </p:nvPicPr>
        <p:blipFill>
          <a:blip r:embed="rId3">
            <a:extLst>
              <a:ext uri="{28A0092B-C50C-407E-A947-70E740481C1C}">
                <a14:useLocalDpi xmlns:a14="http://schemas.microsoft.com/office/drawing/2010/main" val="0"/>
              </a:ext>
            </a:extLst>
          </a:blip>
          <a:srcRect b="2759"/>
          <a:stretch>
            <a:fillRect/>
          </a:stretch>
        </p:blipFill>
        <p:spPr bwMode="auto">
          <a:xfrm>
            <a:off x="1820864" y="666750"/>
            <a:ext cx="8548687" cy="537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6" name="Text Box 31"/>
          <p:cNvSpPr txBox="1">
            <a:spLocks noChangeArrowheads="1"/>
          </p:cNvSpPr>
          <p:nvPr/>
        </p:nvSpPr>
        <p:spPr bwMode="auto">
          <a:xfrm>
            <a:off x="1878014" y="657225"/>
            <a:ext cx="8540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r>
              <a:rPr lang="en-US" altLang="en-US" sz="1500" b="1"/>
              <a:t>dead cell</a:t>
            </a:r>
            <a:br>
              <a:rPr lang="en-US" altLang="en-US" sz="1500" b="1"/>
            </a:br>
            <a:r>
              <a:rPr lang="en-US" altLang="en-US" sz="1500" b="1"/>
              <a:t>layer</a:t>
            </a:r>
          </a:p>
        </p:txBody>
      </p:sp>
      <p:sp>
        <p:nvSpPr>
          <p:cNvPr id="54277" name="Text Box 31"/>
          <p:cNvSpPr txBox="1">
            <a:spLocks noChangeArrowheads="1"/>
          </p:cNvSpPr>
          <p:nvPr/>
        </p:nvSpPr>
        <p:spPr bwMode="auto">
          <a:xfrm>
            <a:off x="1897064" y="1552575"/>
            <a:ext cx="911225"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r>
              <a:rPr lang="en-US" altLang="en-US" sz="1500" b="1"/>
              <a:t>epidermis</a:t>
            </a:r>
          </a:p>
        </p:txBody>
      </p:sp>
      <p:sp>
        <p:nvSpPr>
          <p:cNvPr id="54278" name="Text Box 31"/>
          <p:cNvSpPr txBox="1">
            <a:spLocks noChangeArrowheads="1"/>
          </p:cNvSpPr>
          <p:nvPr/>
        </p:nvSpPr>
        <p:spPr bwMode="auto">
          <a:xfrm>
            <a:off x="1890714" y="4073525"/>
            <a:ext cx="688975" cy="2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r>
              <a:rPr lang="en-US" altLang="en-US" sz="1500" b="1"/>
              <a:t>dermis</a:t>
            </a:r>
          </a:p>
        </p:txBody>
      </p:sp>
      <p:sp>
        <p:nvSpPr>
          <p:cNvPr id="54279" name="Text Box 31"/>
          <p:cNvSpPr txBox="1">
            <a:spLocks noChangeArrowheads="1"/>
          </p:cNvSpPr>
          <p:nvPr/>
        </p:nvSpPr>
        <p:spPr bwMode="auto">
          <a:xfrm>
            <a:off x="3243264" y="5108575"/>
            <a:ext cx="2320925" cy="69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tabLst>
                <a:tab pos="279400" algn="l"/>
              </a:tabLst>
              <a:defRPr sz="2400">
                <a:solidFill>
                  <a:schemeClr val="tx1"/>
                </a:solidFill>
                <a:latin typeface="Arial" panose="020B0604020202020204" pitchFamily="34" charset="0"/>
                <a:cs typeface="Arial" panose="020B0604020202020204" pitchFamily="34" charset="0"/>
              </a:defRPr>
            </a:lvl1pPr>
            <a:lvl2pPr marL="37931725" indent="-37474525">
              <a:tabLst>
                <a:tab pos="279400" algn="l"/>
              </a:tabLst>
              <a:defRPr sz="2400">
                <a:solidFill>
                  <a:schemeClr val="tx1"/>
                </a:solidFill>
                <a:latin typeface="Arial" panose="020B0604020202020204" pitchFamily="34" charset="0"/>
                <a:cs typeface="Arial" panose="020B0604020202020204" pitchFamily="34" charset="0"/>
              </a:defRPr>
            </a:lvl2pPr>
            <a:lvl3pPr marL="1143000" indent="-228600">
              <a:tabLst>
                <a:tab pos="279400" algn="l"/>
              </a:tabLst>
              <a:defRPr sz="2400">
                <a:solidFill>
                  <a:schemeClr val="tx1"/>
                </a:solidFill>
                <a:latin typeface="Arial" panose="020B0604020202020204" pitchFamily="34" charset="0"/>
                <a:cs typeface="Arial" panose="020B0604020202020204" pitchFamily="34" charset="0"/>
              </a:defRPr>
            </a:lvl3pPr>
            <a:lvl4pPr marL="1600200" indent="-228600">
              <a:tabLst>
                <a:tab pos="279400" algn="l"/>
              </a:tabLst>
              <a:defRPr sz="2400">
                <a:solidFill>
                  <a:schemeClr val="tx1"/>
                </a:solidFill>
                <a:latin typeface="Arial" panose="020B0604020202020204" pitchFamily="34" charset="0"/>
                <a:cs typeface="Arial" panose="020B0604020202020204" pitchFamily="34" charset="0"/>
              </a:defRPr>
            </a:lvl4pPr>
            <a:lvl5pPr marL="2057400" indent="-228600">
              <a:tabLst>
                <a:tab pos="279400" algn="l"/>
              </a:tabLst>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279400" algn="l"/>
              </a:tabLs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279400" algn="l"/>
              </a:tabLs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279400" algn="l"/>
              </a:tabLs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279400" algn="l"/>
              </a:tabLst>
              <a:defRPr sz="2400">
                <a:solidFill>
                  <a:schemeClr val="tx1"/>
                </a:solidFill>
                <a:latin typeface="Arial" panose="020B0604020202020204" pitchFamily="34" charset="0"/>
                <a:cs typeface="Arial" panose="020B0604020202020204" pitchFamily="34" charset="0"/>
              </a:defRPr>
            </a:lvl9pPr>
          </a:lstStyle>
          <a:p>
            <a:r>
              <a:rPr lang="en-US" altLang="en-US" sz="1500" b="1"/>
              <a:t>	Phagocytes leave</a:t>
            </a:r>
            <a:br>
              <a:rPr lang="en-US" altLang="en-US" sz="1500" b="1"/>
            </a:br>
            <a:r>
              <a:rPr lang="en-US" altLang="en-US" sz="1500" b="1"/>
              <a:t>the capillaries and ingest</a:t>
            </a:r>
            <a:br>
              <a:rPr lang="en-US" altLang="en-US" sz="1500" b="1"/>
            </a:br>
            <a:r>
              <a:rPr lang="en-US" altLang="en-US" sz="1500" b="1"/>
              <a:t>bacteria and dead cells</a:t>
            </a:r>
          </a:p>
        </p:txBody>
      </p:sp>
      <p:sp>
        <p:nvSpPr>
          <p:cNvPr id="54280" name="Text Box 31"/>
          <p:cNvSpPr txBox="1">
            <a:spLocks noChangeArrowheads="1"/>
          </p:cNvSpPr>
          <p:nvPr/>
        </p:nvSpPr>
        <p:spPr bwMode="auto">
          <a:xfrm>
            <a:off x="7199314" y="4587875"/>
            <a:ext cx="2955925"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tabLst>
                <a:tab pos="279400" algn="l"/>
              </a:tabLst>
              <a:defRPr sz="2400">
                <a:solidFill>
                  <a:schemeClr val="tx1"/>
                </a:solidFill>
                <a:latin typeface="Arial" panose="020B0604020202020204" pitchFamily="34" charset="0"/>
                <a:cs typeface="Arial" panose="020B0604020202020204" pitchFamily="34" charset="0"/>
              </a:defRPr>
            </a:lvl1pPr>
            <a:lvl2pPr marL="37931725" indent="-37474525">
              <a:tabLst>
                <a:tab pos="279400" algn="l"/>
              </a:tabLst>
              <a:defRPr sz="2400">
                <a:solidFill>
                  <a:schemeClr val="tx1"/>
                </a:solidFill>
                <a:latin typeface="Arial" panose="020B0604020202020204" pitchFamily="34" charset="0"/>
                <a:cs typeface="Arial" panose="020B0604020202020204" pitchFamily="34" charset="0"/>
              </a:defRPr>
            </a:lvl2pPr>
            <a:lvl3pPr marL="1143000" indent="-228600">
              <a:tabLst>
                <a:tab pos="279400" algn="l"/>
              </a:tabLst>
              <a:defRPr sz="2400">
                <a:solidFill>
                  <a:schemeClr val="tx1"/>
                </a:solidFill>
                <a:latin typeface="Arial" panose="020B0604020202020204" pitchFamily="34" charset="0"/>
                <a:cs typeface="Arial" panose="020B0604020202020204" pitchFamily="34" charset="0"/>
              </a:defRPr>
            </a:lvl3pPr>
            <a:lvl4pPr marL="1600200" indent="-228600">
              <a:tabLst>
                <a:tab pos="279400" algn="l"/>
              </a:tabLst>
              <a:defRPr sz="2400">
                <a:solidFill>
                  <a:schemeClr val="tx1"/>
                </a:solidFill>
                <a:latin typeface="Arial" panose="020B0604020202020204" pitchFamily="34" charset="0"/>
                <a:cs typeface="Arial" panose="020B0604020202020204" pitchFamily="34" charset="0"/>
              </a:defRPr>
            </a:lvl4pPr>
            <a:lvl5pPr marL="2057400" indent="-228600">
              <a:tabLst>
                <a:tab pos="279400" algn="l"/>
              </a:tabLst>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279400" algn="l"/>
              </a:tabLs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279400" algn="l"/>
              </a:tabLs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279400" algn="l"/>
              </a:tabLs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279400" algn="l"/>
              </a:tabLst>
              <a:defRPr sz="2400">
                <a:solidFill>
                  <a:schemeClr val="tx1"/>
                </a:solidFill>
                <a:latin typeface="Arial" panose="020B0604020202020204" pitchFamily="34" charset="0"/>
                <a:cs typeface="Arial" panose="020B0604020202020204" pitchFamily="34" charset="0"/>
              </a:defRPr>
            </a:lvl9pPr>
          </a:lstStyle>
          <a:p>
            <a:r>
              <a:rPr lang="en-US" altLang="en-US" sz="1500" b="1"/>
              <a:t>	Histamine increases capillary</a:t>
            </a:r>
            <a:br>
              <a:rPr lang="en-US" altLang="en-US" sz="1500" b="1"/>
            </a:br>
            <a:r>
              <a:rPr lang="en-US" altLang="en-US" sz="1500" b="1"/>
              <a:t>blood flow and permeability</a:t>
            </a:r>
          </a:p>
        </p:txBody>
      </p:sp>
      <p:sp>
        <p:nvSpPr>
          <p:cNvPr id="54281" name="Text Box 31"/>
          <p:cNvSpPr txBox="1">
            <a:spLocks noChangeArrowheads="1"/>
          </p:cNvSpPr>
          <p:nvPr/>
        </p:nvSpPr>
        <p:spPr bwMode="auto">
          <a:xfrm>
            <a:off x="8264526" y="3914775"/>
            <a:ext cx="1870075"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tabLst>
                <a:tab pos="279400" algn="l"/>
              </a:tabLst>
              <a:defRPr sz="2400">
                <a:solidFill>
                  <a:schemeClr val="tx1"/>
                </a:solidFill>
                <a:latin typeface="Arial" panose="020B0604020202020204" pitchFamily="34" charset="0"/>
                <a:cs typeface="Arial" panose="020B0604020202020204" pitchFamily="34" charset="0"/>
              </a:defRPr>
            </a:lvl1pPr>
            <a:lvl2pPr marL="37931725" indent="-37474525">
              <a:tabLst>
                <a:tab pos="279400" algn="l"/>
              </a:tabLst>
              <a:defRPr sz="2400">
                <a:solidFill>
                  <a:schemeClr val="tx1"/>
                </a:solidFill>
                <a:latin typeface="Arial" panose="020B0604020202020204" pitchFamily="34" charset="0"/>
                <a:cs typeface="Arial" panose="020B0604020202020204" pitchFamily="34" charset="0"/>
              </a:defRPr>
            </a:lvl2pPr>
            <a:lvl3pPr marL="1143000" indent="-228600">
              <a:tabLst>
                <a:tab pos="279400" algn="l"/>
              </a:tabLst>
              <a:defRPr sz="2400">
                <a:solidFill>
                  <a:schemeClr val="tx1"/>
                </a:solidFill>
                <a:latin typeface="Arial" panose="020B0604020202020204" pitchFamily="34" charset="0"/>
                <a:cs typeface="Arial" panose="020B0604020202020204" pitchFamily="34" charset="0"/>
              </a:defRPr>
            </a:lvl3pPr>
            <a:lvl4pPr marL="1600200" indent="-228600">
              <a:tabLst>
                <a:tab pos="279400" algn="l"/>
              </a:tabLst>
              <a:defRPr sz="2400">
                <a:solidFill>
                  <a:schemeClr val="tx1"/>
                </a:solidFill>
                <a:latin typeface="Arial" panose="020B0604020202020204" pitchFamily="34" charset="0"/>
                <a:cs typeface="Arial" panose="020B0604020202020204" pitchFamily="34" charset="0"/>
              </a:defRPr>
            </a:lvl4pPr>
            <a:lvl5pPr marL="2057400" indent="-228600">
              <a:tabLst>
                <a:tab pos="279400" algn="l"/>
              </a:tabLst>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279400" algn="l"/>
              </a:tabLs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279400" algn="l"/>
              </a:tabLs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279400" algn="l"/>
              </a:tabLs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279400" algn="l"/>
              </a:tabLst>
              <a:defRPr sz="2400">
                <a:solidFill>
                  <a:schemeClr val="tx1"/>
                </a:solidFill>
                <a:latin typeface="Arial" panose="020B0604020202020204" pitchFamily="34" charset="0"/>
                <a:cs typeface="Arial" panose="020B0604020202020204" pitchFamily="34" charset="0"/>
              </a:defRPr>
            </a:lvl9pPr>
          </a:lstStyle>
          <a:p>
            <a:r>
              <a:rPr lang="en-US" altLang="en-US" sz="1500" b="1"/>
              <a:t>	Mast cells release</a:t>
            </a:r>
            <a:br>
              <a:rPr lang="en-US" altLang="en-US" sz="1500" b="1"/>
            </a:br>
            <a:r>
              <a:rPr lang="en-US" altLang="en-US" sz="1500" b="1"/>
              <a:t>histamine (blue)</a:t>
            </a:r>
          </a:p>
        </p:txBody>
      </p:sp>
      <p:sp>
        <p:nvSpPr>
          <p:cNvPr id="54282" name="Text Box 31"/>
          <p:cNvSpPr txBox="1">
            <a:spLocks noChangeArrowheads="1"/>
          </p:cNvSpPr>
          <p:nvPr/>
        </p:nvSpPr>
        <p:spPr bwMode="auto">
          <a:xfrm>
            <a:off x="7997826" y="1749425"/>
            <a:ext cx="1870075"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tabLst>
                <a:tab pos="279400" algn="l"/>
              </a:tabLst>
              <a:defRPr sz="2400">
                <a:solidFill>
                  <a:schemeClr val="tx1"/>
                </a:solidFill>
                <a:latin typeface="Arial" panose="020B0604020202020204" pitchFamily="34" charset="0"/>
                <a:cs typeface="Arial" panose="020B0604020202020204" pitchFamily="34" charset="0"/>
              </a:defRPr>
            </a:lvl1pPr>
            <a:lvl2pPr marL="37931725" indent="-37474525">
              <a:tabLst>
                <a:tab pos="279400" algn="l"/>
              </a:tabLst>
              <a:defRPr sz="2400">
                <a:solidFill>
                  <a:schemeClr val="tx1"/>
                </a:solidFill>
                <a:latin typeface="Arial" panose="020B0604020202020204" pitchFamily="34" charset="0"/>
                <a:cs typeface="Arial" panose="020B0604020202020204" pitchFamily="34" charset="0"/>
              </a:defRPr>
            </a:lvl2pPr>
            <a:lvl3pPr marL="1143000" indent="-228600">
              <a:tabLst>
                <a:tab pos="279400" algn="l"/>
              </a:tabLst>
              <a:defRPr sz="2400">
                <a:solidFill>
                  <a:schemeClr val="tx1"/>
                </a:solidFill>
                <a:latin typeface="Arial" panose="020B0604020202020204" pitchFamily="34" charset="0"/>
                <a:cs typeface="Arial" panose="020B0604020202020204" pitchFamily="34" charset="0"/>
              </a:defRPr>
            </a:lvl3pPr>
            <a:lvl4pPr marL="1600200" indent="-228600">
              <a:tabLst>
                <a:tab pos="279400" algn="l"/>
              </a:tabLst>
              <a:defRPr sz="2400">
                <a:solidFill>
                  <a:schemeClr val="tx1"/>
                </a:solidFill>
                <a:latin typeface="Arial" panose="020B0604020202020204" pitchFamily="34" charset="0"/>
                <a:cs typeface="Arial" panose="020B0604020202020204" pitchFamily="34" charset="0"/>
              </a:defRPr>
            </a:lvl4pPr>
            <a:lvl5pPr marL="2057400" indent="-228600">
              <a:tabLst>
                <a:tab pos="279400" algn="l"/>
              </a:tabLst>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279400" algn="l"/>
              </a:tabLs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279400" algn="l"/>
              </a:tabLs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279400" algn="l"/>
              </a:tabLs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279400" algn="l"/>
              </a:tabLst>
              <a:defRPr sz="2400">
                <a:solidFill>
                  <a:schemeClr val="tx1"/>
                </a:solidFill>
                <a:latin typeface="Arial" panose="020B0604020202020204" pitchFamily="34" charset="0"/>
                <a:cs typeface="Arial" panose="020B0604020202020204" pitchFamily="34" charset="0"/>
              </a:defRPr>
            </a:lvl9pPr>
          </a:lstStyle>
          <a:p>
            <a:r>
              <a:rPr lang="en-US" altLang="en-US" sz="1500" b="1"/>
              <a:t>	Wounded cells</a:t>
            </a:r>
            <a:br>
              <a:rPr lang="en-US" altLang="en-US" sz="1500" b="1"/>
            </a:br>
            <a:r>
              <a:rPr lang="en-US" altLang="en-US" sz="1500" b="1"/>
              <a:t>release chemicals (red)</a:t>
            </a:r>
            <a:br>
              <a:rPr lang="en-US" altLang="en-US" sz="1500" b="1"/>
            </a:br>
            <a:r>
              <a:rPr lang="en-US" altLang="en-US" sz="1500" b="1"/>
              <a:t>that stimulate mast cells</a:t>
            </a:r>
          </a:p>
        </p:txBody>
      </p:sp>
      <p:sp>
        <p:nvSpPr>
          <p:cNvPr id="54283" name="Text Box 31"/>
          <p:cNvSpPr txBox="1">
            <a:spLocks noChangeArrowheads="1"/>
          </p:cNvSpPr>
          <p:nvPr/>
        </p:nvSpPr>
        <p:spPr bwMode="auto">
          <a:xfrm>
            <a:off x="7305676" y="1133475"/>
            <a:ext cx="1870075"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tabLst>
                <a:tab pos="279400" algn="l"/>
              </a:tabLst>
              <a:defRPr sz="2400">
                <a:solidFill>
                  <a:schemeClr val="tx1"/>
                </a:solidFill>
                <a:latin typeface="Arial" panose="020B0604020202020204" pitchFamily="34" charset="0"/>
                <a:cs typeface="Arial" panose="020B0604020202020204" pitchFamily="34" charset="0"/>
              </a:defRPr>
            </a:lvl1pPr>
            <a:lvl2pPr marL="37931725" indent="-37474525">
              <a:tabLst>
                <a:tab pos="279400" algn="l"/>
              </a:tabLst>
              <a:defRPr sz="2400">
                <a:solidFill>
                  <a:schemeClr val="tx1"/>
                </a:solidFill>
                <a:latin typeface="Arial" panose="020B0604020202020204" pitchFamily="34" charset="0"/>
                <a:cs typeface="Arial" panose="020B0604020202020204" pitchFamily="34" charset="0"/>
              </a:defRPr>
            </a:lvl2pPr>
            <a:lvl3pPr marL="1143000" indent="-228600">
              <a:tabLst>
                <a:tab pos="279400" algn="l"/>
              </a:tabLst>
              <a:defRPr sz="2400">
                <a:solidFill>
                  <a:schemeClr val="tx1"/>
                </a:solidFill>
                <a:latin typeface="Arial" panose="020B0604020202020204" pitchFamily="34" charset="0"/>
                <a:cs typeface="Arial" panose="020B0604020202020204" pitchFamily="34" charset="0"/>
              </a:defRPr>
            </a:lvl3pPr>
            <a:lvl4pPr marL="1600200" indent="-228600">
              <a:tabLst>
                <a:tab pos="279400" algn="l"/>
              </a:tabLst>
              <a:defRPr sz="2400">
                <a:solidFill>
                  <a:schemeClr val="tx1"/>
                </a:solidFill>
                <a:latin typeface="Arial" panose="020B0604020202020204" pitchFamily="34" charset="0"/>
                <a:cs typeface="Arial" panose="020B0604020202020204" pitchFamily="34" charset="0"/>
              </a:defRPr>
            </a:lvl4pPr>
            <a:lvl5pPr marL="2057400" indent="-228600">
              <a:tabLst>
                <a:tab pos="279400" algn="l"/>
              </a:tabLst>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279400" algn="l"/>
              </a:tabLs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279400" algn="l"/>
              </a:tabLs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279400" algn="l"/>
              </a:tabLs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279400" algn="l"/>
              </a:tabLst>
              <a:defRPr sz="2400">
                <a:solidFill>
                  <a:schemeClr val="tx1"/>
                </a:solidFill>
                <a:latin typeface="Arial" panose="020B0604020202020204" pitchFamily="34" charset="0"/>
                <a:cs typeface="Arial" panose="020B0604020202020204" pitchFamily="34" charset="0"/>
              </a:defRPr>
            </a:lvl9pPr>
          </a:lstStyle>
          <a:p>
            <a:r>
              <a:rPr lang="en-US" altLang="en-US" sz="1500" b="1"/>
              <a:t>	Tissue damage carries</a:t>
            </a:r>
            <a:br>
              <a:rPr lang="en-US" altLang="en-US" sz="1500" b="1"/>
            </a:br>
            <a:r>
              <a:rPr lang="en-US" altLang="en-US" sz="1500" b="1"/>
              <a:t>bacteria into the wound</a:t>
            </a:r>
          </a:p>
        </p:txBody>
      </p:sp>
      <p:sp>
        <p:nvSpPr>
          <p:cNvPr id="54284" name="Line 12"/>
          <p:cNvSpPr>
            <a:spLocks noChangeShapeType="1"/>
          </p:cNvSpPr>
          <p:nvPr/>
        </p:nvSpPr>
        <p:spPr bwMode="auto">
          <a:xfrm>
            <a:off x="2768600" y="787401"/>
            <a:ext cx="781050" cy="4794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285" name="AutoShape 13"/>
          <p:cNvSpPr>
            <a:spLocks/>
          </p:cNvSpPr>
          <p:nvPr/>
        </p:nvSpPr>
        <p:spPr bwMode="auto">
          <a:xfrm>
            <a:off x="3540125" y="1025525"/>
            <a:ext cx="88900" cy="482600"/>
          </a:xfrm>
          <a:prstGeom prst="leftBrace">
            <a:avLst>
              <a:gd name="adj1" fmla="val 45238"/>
              <a:gd name="adj2" fmla="val 50000"/>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54286" name="AutoShape 14"/>
          <p:cNvSpPr>
            <a:spLocks/>
          </p:cNvSpPr>
          <p:nvPr/>
        </p:nvSpPr>
        <p:spPr bwMode="auto">
          <a:xfrm>
            <a:off x="2822575" y="1022351"/>
            <a:ext cx="88900" cy="1368425"/>
          </a:xfrm>
          <a:prstGeom prst="leftBrace">
            <a:avLst>
              <a:gd name="adj1" fmla="val 128274"/>
              <a:gd name="adj2" fmla="val 50000"/>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54287" name="AutoShape 15"/>
          <p:cNvSpPr>
            <a:spLocks/>
          </p:cNvSpPr>
          <p:nvPr/>
        </p:nvSpPr>
        <p:spPr bwMode="auto">
          <a:xfrm>
            <a:off x="2828926" y="2416176"/>
            <a:ext cx="93663" cy="3584575"/>
          </a:xfrm>
          <a:prstGeom prst="leftBrace">
            <a:avLst>
              <a:gd name="adj1" fmla="val 66088"/>
              <a:gd name="adj2" fmla="val 50000"/>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54288" name="Line 16"/>
          <p:cNvSpPr>
            <a:spLocks noChangeShapeType="1"/>
          </p:cNvSpPr>
          <p:nvPr/>
        </p:nvSpPr>
        <p:spPr bwMode="auto">
          <a:xfrm>
            <a:off x="2620964" y="4208463"/>
            <a:ext cx="223837"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2566355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9"/>
          <p:cNvSpPr>
            <a:spLocks noGrp="1" noChangeArrowheads="1"/>
          </p:cNvSpPr>
          <p:nvPr>
            <p:ph type="title"/>
          </p:nvPr>
        </p:nvSpPr>
        <p:spPr/>
        <p:txBody>
          <a:bodyPr/>
          <a:lstStyle/>
          <a:p>
            <a:r>
              <a:rPr lang="en-US" altLang="en-US" dirty="0" smtClean="0"/>
              <a:t>Nonspecific Internal Defense</a:t>
            </a:r>
          </a:p>
        </p:txBody>
      </p:sp>
      <p:sp>
        <p:nvSpPr>
          <p:cNvPr id="56323" name="Rectangle 10"/>
          <p:cNvSpPr>
            <a:spLocks noGrp="1" noChangeArrowheads="1"/>
          </p:cNvSpPr>
          <p:nvPr>
            <p:ph type="body" idx="1"/>
          </p:nvPr>
        </p:nvSpPr>
        <p:spPr/>
        <p:txBody>
          <a:bodyPr/>
          <a:lstStyle/>
          <a:p>
            <a:r>
              <a:rPr lang="en-US" altLang="en-US" dirty="0" smtClean="0"/>
              <a:t>Fever combats large-scale infections </a:t>
            </a:r>
          </a:p>
          <a:p>
            <a:pPr lvl="2"/>
            <a:r>
              <a:rPr lang="en-US" altLang="en-US" dirty="0" smtClean="0"/>
              <a:t>If invaders breach these defenses and mount a full-blown infection, they may trigger a </a:t>
            </a:r>
            <a:r>
              <a:rPr lang="en-US" altLang="en-US" b="1" dirty="0" smtClean="0"/>
              <a:t>fever</a:t>
            </a:r>
          </a:p>
          <a:p>
            <a:pPr lvl="3"/>
            <a:r>
              <a:rPr lang="en-US" altLang="en-US" dirty="0" smtClean="0"/>
              <a:t>The onset of fever is controlled by the hypothalamus, the part of the brain housing temperature-sensing nerve cells that serve as the body’s thermostat</a:t>
            </a:r>
          </a:p>
          <a:p>
            <a:pPr lvl="3"/>
            <a:r>
              <a:rPr lang="en-US" altLang="en-US" dirty="0" smtClean="0"/>
              <a:t>In humans, the thermostat is set at about 97</a:t>
            </a:r>
            <a:r>
              <a:rPr lang="en-US" altLang="en-US" dirty="0" smtClean="0">
                <a:sym typeface="Symbol" panose="05050102010706020507" pitchFamily="18" charset="2"/>
              </a:rPr>
              <a:t></a:t>
            </a:r>
            <a:r>
              <a:rPr lang="en-US" altLang="en-US" dirty="0" smtClean="0"/>
              <a:t> to 99</a:t>
            </a:r>
            <a:r>
              <a:rPr lang="en-US" altLang="en-US" dirty="0" smtClean="0">
                <a:sym typeface="Symbol" panose="05050102010706020507" pitchFamily="18" charset="2"/>
              </a:rPr>
              <a:t></a:t>
            </a:r>
            <a:r>
              <a:rPr lang="en-US" altLang="en-US" dirty="0" smtClean="0"/>
              <a:t>F </a:t>
            </a:r>
          </a:p>
          <a:p>
            <a:pPr lvl="2"/>
            <a:r>
              <a:rPr lang="en-US" altLang="en-US" dirty="0"/>
              <a:t>Certain types of bacteria, as well as the phagocytic cells that respond to an infection, produce chemicals called </a:t>
            </a:r>
            <a:r>
              <a:rPr lang="en-US" altLang="en-US" i="1" dirty="0" err="1"/>
              <a:t>pyrogens</a:t>
            </a:r>
            <a:endParaRPr lang="en-US" altLang="en-US" i="1" dirty="0"/>
          </a:p>
          <a:p>
            <a:pPr lvl="3"/>
            <a:r>
              <a:rPr lang="en-US" altLang="en-US" dirty="0" err="1"/>
              <a:t>Pyrogens</a:t>
            </a:r>
            <a:r>
              <a:rPr lang="en-US" altLang="en-US" dirty="0"/>
              <a:t> travel in the bloodstream to the hypothalamus and raise the thermostat’s set </a:t>
            </a:r>
            <a:r>
              <a:rPr lang="en-US" altLang="en-US" dirty="0" smtClean="0"/>
              <a:t>point</a:t>
            </a:r>
          </a:p>
          <a:p>
            <a:pPr lvl="2"/>
            <a:r>
              <a:rPr lang="en-US" altLang="en-US" dirty="0"/>
              <a:t>Fever causes the cells of the adaptive immune system to multiply more rapidly, hastening the onset of an effective adaptive immune response</a:t>
            </a:r>
          </a:p>
          <a:p>
            <a:pPr lvl="2"/>
            <a:endParaRPr lang="en-US" altLang="en-US" dirty="0"/>
          </a:p>
          <a:p>
            <a:pPr lvl="3"/>
            <a:endParaRPr lang="en-US" altLang="en-US" dirty="0" smtClean="0"/>
          </a:p>
        </p:txBody>
      </p:sp>
    </p:spTree>
    <p:extLst>
      <p:ext uri="{BB962C8B-B14F-4D97-AF65-F5344CB8AC3E}">
        <p14:creationId xmlns:p14="http://schemas.microsoft.com/office/powerpoint/2010/main" val="1992766472"/>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345</TotalTime>
  <Words>707</Words>
  <Application>Microsoft Office PowerPoint</Application>
  <PresentationFormat>Widescreen</PresentationFormat>
  <Paragraphs>66</Paragraphs>
  <Slides>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Symbol</vt:lpstr>
      <vt:lpstr>Times</vt:lpstr>
      <vt:lpstr>Trebuchet MS</vt:lpstr>
      <vt:lpstr>Wingdings 3</vt:lpstr>
      <vt:lpstr>Facet</vt:lpstr>
      <vt:lpstr>Nonspecific External and Internal Defenses</vt:lpstr>
      <vt:lpstr>Nonspecific External Defenses </vt:lpstr>
      <vt:lpstr>Nonspecific External Defenses </vt:lpstr>
      <vt:lpstr>Nonspecific External Defenses</vt:lpstr>
      <vt:lpstr>Nonspecific Internal Defenses</vt:lpstr>
      <vt:lpstr>Nonspecific Internal Defenses </vt:lpstr>
      <vt:lpstr>Nonspecific Internal Defenses</vt:lpstr>
      <vt:lpstr>PowerPoint Presentation</vt:lpstr>
      <vt:lpstr>Nonspecific Internal Defense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Natalie</dc:creator>
  <cp:lastModifiedBy>Sean</cp:lastModifiedBy>
  <cp:revision>5</cp:revision>
  <dcterms:created xsi:type="dcterms:W3CDTF">2015-02-19T12:06:19Z</dcterms:created>
  <dcterms:modified xsi:type="dcterms:W3CDTF">2017-03-06T19:29:13Z</dcterms:modified>
</cp:coreProperties>
</file>